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329" r:id="rId3"/>
    <p:sldId id="328" r:id="rId4"/>
    <p:sldId id="314" r:id="rId5"/>
    <p:sldId id="325" r:id="rId6"/>
    <p:sldId id="326" r:id="rId7"/>
    <p:sldId id="323" r:id="rId8"/>
    <p:sldId id="327" r:id="rId9"/>
    <p:sldId id="324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51" r:id="rId25"/>
    <p:sldId id="352" r:id="rId26"/>
    <p:sldId id="353" r:id="rId27"/>
    <p:sldId id="322" r:id="rId2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A9A7"/>
    <a:srgbClr val="C76A6B"/>
    <a:srgbClr val="555759"/>
    <a:srgbClr val="FFFFFF"/>
    <a:srgbClr val="E9004C"/>
    <a:srgbClr val="F26E7D"/>
    <a:srgbClr val="E9F0F9"/>
    <a:srgbClr val="A0D6EF"/>
    <a:srgbClr val="6EC4E9"/>
    <a:srgbClr val="858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94714"/>
  </p:normalViewPr>
  <p:slideViewPr>
    <p:cSldViewPr snapToGrid="0" snapToObjects="1">
      <p:cViewPr>
        <p:scale>
          <a:sx n="195" d="100"/>
          <a:sy n="195" d="100"/>
        </p:scale>
        <p:origin x="584" y="168"/>
      </p:cViewPr>
      <p:guideLst>
        <p:guide pos="5534"/>
        <p:guide orient="horz" pos="3039"/>
        <p:guide pos="1474"/>
        <p:guide orient="horz" pos="2495"/>
        <p:guide pos="2653"/>
        <p:guide orient="horz" pos="2064"/>
        <p:guide orient="horz" pos="590"/>
        <p:guide orient="horz"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25400"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41ACD7"/>
              </a:solidFill>
              <a:ln w="19050">
                <a:noFill/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invertIfNegative val="0"/>
            <c:bubble3D val="0"/>
            <c:spPr>
              <a:solidFill>
                <a:srgbClr val="555759"/>
              </a:solidFill>
              <a:ln w="19050"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rgbClr val="B9DBEE"/>
              </a:solidFill>
              <a:ln w="19050"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rgbClr val="858687"/>
              </a:solidFill>
              <a:ln w="19050">
                <a:noFill/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12</c:v>
                </c:pt>
                <c:pt idx="1">
                  <c:v>11</c:v>
                </c:pt>
                <c:pt idx="2">
                  <c:v>9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17200896"/>
        <c:axId val="-2117211296"/>
      </c:barChart>
      <c:catAx>
        <c:axId val="-21172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+mn-lt"/>
                <a:ea typeface="方正兰亭黑_GBK" panose="02000000000000000000" charset="-122"/>
                <a:cs typeface="+mn-cs"/>
              </a:defRPr>
            </a:pPr>
          </a:p>
        </c:txPr>
        <c:crossAx val="-2117211296"/>
        <c:crosses val="autoZero"/>
        <c:auto val="1"/>
        <c:lblAlgn val="ctr"/>
        <c:lblOffset val="100"/>
        <c:noMultiLvlLbl val="0"/>
      </c:catAx>
      <c:valAx>
        <c:axId val="-2117211296"/>
        <c:scaling>
          <c:orientation val="minMax"/>
        </c:scaling>
        <c:delete val="0"/>
        <c:axPos val="l"/>
        <c:majorGridlines>
          <c:spPr>
            <a:ln w="3175" cap="flat" cmpd="sng" algn="ctr">
              <a:solidFill>
                <a:srgbClr val="EDECEC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1720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FFCE00"/>
            </a:solidFill>
            <a:ln w="19050">
              <a:noFill/>
            </a:ln>
            <a:effectLst/>
          </c:spPr>
          <c:explosion val="0"/>
          <c:dPt>
            <c:idx val="0"/>
            <c:bubble3D val="0"/>
            <c:explosion val="0"/>
            <c:spPr>
              <a:solidFill>
                <a:srgbClr val="41ACD7"/>
              </a:solidFill>
              <a:ln w="19050"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rgbClr val="555759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2"/>
            <c:bubble3D val="0"/>
            <c:explosion val="0"/>
            <c:spPr>
              <a:solidFill>
                <a:srgbClr val="B9DBEE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Pt>
            <c:idx val="3"/>
            <c:bubble3D val="0"/>
            <c:spPr>
              <a:solidFill>
                <a:srgbClr val="858687"/>
              </a:solidFill>
              <a:ln w="19050">
                <a:solidFill>
                  <a:schemeClr val="bg1"/>
                </a:solidFill>
              </a:ln>
              <a:effectLst/>
              <a:sp3d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系列1</c:v>
                </c:pt>
                <c:pt idx="1">
                  <c:v>系列2</c:v>
                </c:pt>
                <c:pt idx="2">
                  <c:v>系列3</c:v>
                </c:pt>
                <c:pt idx="3">
                  <c:v>系列4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8.2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4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>
      <a:glow rad="63500">
        <a:schemeClr val="bg1">
          <a:alpha val="40000"/>
        </a:schemeClr>
      </a:glow>
    </a:effectLst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rgbClr val="41ACD7"/>
              </a:solidFill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rgbClr val="41ACD7"/>
                </a:solidFill>
                <a:round/>
              </a:ln>
              <a:effectLst/>
            </c:spPr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rgbClr val="41ACD7"/>
                </a:solidFill>
                <a:round/>
              </a:ln>
              <a:effectLst/>
            </c:spPr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rgbClr val="41ACD7"/>
                </a:solidFill>
                <a:round/>
              </a:ln>
              <a:effectLst/>
            </c:spPr>
          </c:dPt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rgbClr val="555759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>
              <a:solidFill>
                <a:srgbClr val="B9DBEE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系列 4</c:v>
                </c:pt>
              </c:strCache>
            </c:strRef>
          </c:tx>
          <c:spPr>
            <a:ln w="28575" cap="rnd">
              <a:solidFill>
                <a:srgbClr val="858687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工作表1!$E$2:$E$5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0"/>
        <c:smooth val="0"/>
        <c:axId val="-2139970032"/>
        <c:axId val="-2139904048"/>
      </c:lineChart>
      <c:catAx>
        <c:axId val="-2139970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555759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  <c:crossAx val="-2139904048"/>
        <c:crosses val="autoZero"/>
        <c:auto val="1"/>
        <c:lblAlgn val="ctr"/>
        <c:lblOffset val="100"/>
        <c:noMultiLvlLbl val="0"/>
      </c:catAx>
      <c:valAx>
        <c:axId val="-213990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rgbClr val="858687"/>
                </a:solidFill>
                <a:latin typeface="Geometria" panose="020B0503020204020204" charset="0"/>
                <a:ea typeface="Geometria" panose="020B0503020204020204" charset="0"/>
                <a:cs typeface="Geometria" panose="020B0503020204020204" charset="0"/>
                <a:sym typeface="Geometria" panose="020B0503020204020204" charset="0"/>
              </a:defRPr>
            </a:pPr>
          </a:p>
        </c:txPr>
        <c:crossAx val="-213997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800" b="0" i="0" u="none" strike="noStrike" kern="1200" baseline="0">
                <a:solidFill>
                  <a:srgbClr val="858687"/>
                </a:solidFill>
                <a:latin typeface="方正兰亭黑_GBK" panose="02000000000000000000" charset="-122"/>
                <a:ea typeface="方正兰亭黑_GBK" panose="02000000000000000000" charset="-122"/>
                <a:cs typeface="方正兰亭黑_GBK" panose="02000000000000000000" charset="-122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800" b="0" i="0" u="none" strike="noStrike" kern="1200" baseline="0">
              <a:solidFill>
                <a:srgbClr val="555759"/>
              </a:solidFill>
              <a:latin typeface="方正兰亭黑_GBK" panose="02000000000000000000" charset="-122"/>
              <a:ea typeface="方正兰亭黑_GBK" panose="02000000000000000000" charset="-122"/>
              <a:cs typeface="方正兰亭黑_GBK" panose="02000000000000000000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800">
          <a:solidFill>
            <a:srgbClr val="555759"/>
          </a:solidFill>
          <a:latin typeface="方正兰亭黑_GBK" panose="02000000000000000000" charset="-122"/>
          <a:ea typeface="方正兰亭黑_GBK" panose="02000000000000000000" charset="-122"/>
          <a:cs typeface="方正兰亭黑_GBK" panose="02000000000000000000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8527"/>
            <a:ext cx="6858000" cy="180507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23207"/>
            <a:ext cx="6858000" cy="125178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6041"/>
            <a:ext cx="1971675" cy="439385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6041"/>
            <a:ext cx="5800725" cy="439385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92594"/>
            <a:ext cx="7886700" cy="21567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69719"/>
            <a:ext cx="7886700" cy="113416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80206"/>
            <a:ext cx="3886200" cy="328969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6042"/>
            <a:ext cx="7886700" cy="100215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70990"/>
            <a:ext cx="3868340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93883"/>
            <a:ext cx="3868340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70990"/>
            <a:ext cx="3887391" cy="6228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93883"/>
            <a:ext cx="3887391" cy="278561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6512"/>
            <a:ext cx="4629150" cy="36845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5652"/>
            <a:ext cx="2949178" cy="120978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746512"/>
            <a:ext cx="4629150" cy="368455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55433"/>
            <a:ext cx="2949178" cy="288163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0EBC-1F4F-064A-BCDA-A8702FD7B152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3157753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2469987"/>
            <a:ext cx="4679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Internationally collaborative higher education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专科学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11271" y="1660323"/>
            <a:ext cx="34922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校、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509488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89892" y="1660323"/>
            <a:ext cx="461112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16013" y="1188050"/>
            <a:ext cx="2088000" cy="327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3582" y="2484438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3995737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4591526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777" y="215779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89488" y="2628413"/>
            <a:ext cx="3995737" cy="2196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357777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57777" y="3549496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7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841225" y="360363"/>
            <a:ext cx="1944000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5369716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419022" y="2016125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2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57777" y="84948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9488" y="3420413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357777" y="3909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789488" y="1887246"/>
            <a:ext cx="3995737" cy="1404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6357777" y="2376367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11976" y="360363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89488" y="2700338"/>
            <a:ext cx="1906587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911976" y="2700338"/>
            <a:ext cx="1873250" cy="21240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417890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696" y="118423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417890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466696" y="3542421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789488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40606" y="1660323"/>
            <a:ext cx="34759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 smtClean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4989909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525225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7725646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160534" y="36036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6360955" y="86748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89488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4989909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525225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7725646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160534" y="3384413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360955" y="3891534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789488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4989909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525225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7725646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160534" y="1871872"/>
            <a:ext cx="1260000" cy="144000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6360955" y="2378993"/>
            <a:ext cx="859158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19186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8775" y="360364"/>
            <a:ext cx="8426451" cy="4464050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 smtClean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707084"/>
            <a:ext cx="4751251" cy="99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中国现代教育财政制度的逻辑起点与主要任务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263503" y="1717545"/>
            <a:ext cx="46794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Chinese modern education financial system </a:t>
            </a:r>
            <a:endParaRPr lang="en-US" altLang="zh-CN" sz="24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-1"/>
            <a:ext cx="9143999" cy="5184775"/>
          </a:xfrm>
          <a:prstGeom prst="rect">
            <a:avLst/>
          </a:prstGeom>
          <a:solidFill>
            <a:srgbClr val="ED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D2D2D2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全屏图片</a:t>
            </a:r>
            <a:endParaRPr kumimoji="1" lang="en-US" altLang="zh-CN" sz="2600" dirty="0">
              <a:solidFill>
                <a:srgbClr val="D2D2D2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图表 7"/>
          <p:cNvGraphicFramePr/>
          <p:nvPr/>
        </p:nvGraphicFramePr>
        <p:xfrm>
          <a:off x="5404406" y="1611184"/>
          <a:ext cx="2887707" cy="2268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柱状图示例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柱状图示例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表 2"/>
          <p:cNvGraphicFramePr/>
          <p:nvPr/>
        </p:nvGraphicFramePr>
        <p:xfrm>
          <a:off x="3258305" y="1609887"/>
          <a:ext cx="2628000" cy="2498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6204089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04089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204089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204089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060201" y="1184231"/>
            <a:ext cx="34911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饼状图示例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饼状图示例</a:t>
            </a:r>
            <a:endParaRPr kumimoji="1" lang="en-US" altLang="zh-CN" sz="1000" i="1" dirty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图表 14"/>
          <p:cNvGraphicFramePr/>
          <p:nvPr/>
        </p:nvGraphicFramePr>
        <p:xfrm>
          <a:off x="5438274" y="1670214"/>
          <a:ext cx="2832577" cy="2193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1049860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049860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1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折线图示例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217038" y="1941611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en-US" altLang="zh-CN" sz="100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217038" y="1708996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2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049860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个国家重点实验室。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049860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3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17038" y="3373790"/>
            <a:ext cx="19820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在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统计的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个学科中，华东师范大学的化学、物理学、材料科学、环境科学与生态学、地球科学等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11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个学科进入全球前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，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ESI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排名中国内地高校第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33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位（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1%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学科数并列第</a:t>
            </a:r>
            <a:r>
              <a:rPr lang="en-US" altLang="zh-CN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</a:t>
            </a:r>
            <a:r>
              <a:rPr lang="zh-CN" altLang="en-US" sz="10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位）。 </a:t>
            </a:r>
            <a:endParaRPr lang="zh-CN" altLang="en-US" sz="10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217038" y="3141175"/>
            <a:ext cx="12025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系列</a:t>
            </a:r>
            <a:r>
              <a:rPr lang="en-US" altLang="zh-CN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4</a:t>
            </a:r>
            <a:r>
              <a:rPr lang="zh-CN" altLang="en-US" sz="1200" dirty="0" smtClean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内容</a:t>
            </a:r>
            <a:r>
              <a:rPr lang="zh-CN" altLang="en-US" sz="1200" dirty="0">
                <a:solidFill>
                  <a:srgbClr val="555759"/>
                </a:solidFill>
                <a:latin typeface="兰亭黑-简 中黑" charset="-122"/>
                <a:ea typeface="兰亭黑-简 中黑" charset="-122"/>
              </a:rPr>
              <a:t>介绍</a:t>
            </a:r>
            <a:endParaRPr lang="zh-CN" altLang="en-US" sz="1200" dirty="0">
              <a:latin typeface="兰亭黑-简 中黑" charset="-122"/>
              <a:ea typeface="兰亭黑-简 中黑" charset="-122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折线图示例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116013" y="1763715"/>
          <a:ext cx="6985000" cy="2700330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1088188"/>
                <a:gridCol w="880914"/>
                <a:gridCol w="2710668"/>
                <a:gridCol w="522515"/>
                <a:gridCol w="522514"/>
                <a:gridCol w="522514"/>
                <a:gridCol w="737687"/>
              </a:tblGrid>
              <a:tr h="39131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讲座时间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主讲人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讲座主题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应到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实到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请假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chemeClr val="bg1"/>
                          </a:solidFill>
                          <a:effectLst/>
                          <a:latin typeface="兰亭黑-简 中黑" charset="-122"/>
                          <a:ea typeface="兰亭黑-简 中黑" charset="-122"/>
                        </a:rPr>
                        <a:t>出勤率</a:t>
                      </a:r>
                      <a:endParaRPr lang="zh-CN" altLang="en-US" sz="1000" b="1" i="0" u="none" strike="noStrike" baseline="0" dirty="0">
                        <a:solidFill>
                          <a:schemeClr val="bg1"/>
                        </a:solidFill>
                        <a:effectLst/>
                        <a:latin typeface="兰亭黑-简 中黑" charset="-122"/>
                        <a:ea typeface="兰亭黑-简 中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8687"/>
                    </a:solidFill>
                  </a:tcPr>
                </a:tc>
              </a:tr>
              <a:tr h="326091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12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26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3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52479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24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4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5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6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6090">
                <a:tc>
                  <a:txBody>
                    <a:bodyPr/>
                    <a:lstStyle/>
                    <a:p>
                      <a:pPr algn="ctr" fontAlgn="ctr"/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月</a:t>
                      </a:r>
                      <a:r>
                        <a:rPr lang="is-IS" altLang="zh-CN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23</a:t>
                      </a:r>
                      <a:r>
                        <a:rPr lang="zh-CN" altLang="is-I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日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某某 教授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华东师范大学校级讲座主题</a:t>
                      </a:r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7</a:t>
                      </a:r>
                      <a:endParaRPr lang="zh-CN" altLang="en-US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0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u="none" strike="noStrike" baseline="0" dirty="0" smtClean="0">
                          <a:solidFill>
                            <a:srgbClr val="555759"/>
                          </a:solidFill>
                          <a:effectLst/>
                          <a:latin typeface="兰亭黑-简 纤黑" charset="-122"/>
                          <a:ea typeface="兰亭黑-简 纤黑" charset="-122"/>
                        </a:rPr>
                        <a:t>100%</a:t>
                      </a:r>
                      <a:endParaRPr lang="en-US" altLang="zh-CN" sz="1000" b="0" i="0" u="none" strike="noStrike" baseline="0" dirty="0">
                        <a:solidFill>
                          <a:srgbClr val="555759"/>
                        </a:solidFill>
                        <a:effectLst/>
                        <a:latin typeface="兰亭黑-简 纤黑" charset="-122"/>
                        <a:ea typeface="兰亭黑-简 纤黑" charset="-122"/>
                      </a:endParaRPr>
                    </a:p>
                  </a:txBody>
                  <a:tcPr marL="8176" marR="8176" marT="817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ECEC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 smtClean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表格示例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60201" y="1184231"/>
            <a:ext cx="3367337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 smtClean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表格示例</a:t>
            </a:r>
            <a:endParaRPr kumimoji="1" lang="zh-CN" altLang="en-US" sz="2600" dirty="0" smtClean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-635"/>
            <a:ext cx="914336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2441394"/>
            <a:ext cx="5489803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en-US" altLang="zh-CN" sz="4000" dirty="0" smtClean="0">
                <a:solidFill>
                  <a:schemeClr val="bg1"/>
                </a:solidFill>
                <a:latin typeface="Geometria" panose="020B0503020204020204" charset="0"/>
                <a:ea typeface="+mj-ea"/>
                <a:cs typeface="Gotham Bold" charset="0"/>
              </a:rPr>
              <a:t>THANKS</a:t>
            </a:r>
            <a:endParaRPr kumimoji="1" lang="en-US" altLang="zh-CN" sz="4000" dirty="0">
              <a:solidFill>
                <a:schemeClr val="bg1"/>
              </a:solidFill>
              <a:latin typeface="Geometria" panose="020B0503020204020204" charset="0"/>
              <a:ea typeface="+mj-ea"/>
              <a:cs typeface="Gotham Bold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2" y="2412466"/>
            <a:ext cx="5345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Internationally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collaborative higher education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2263501" y="2008594"/>
            <a:ext cx="494066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The logical origin and core missions of modern education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  <a:p>
            <a:pPr>
              <a:lnSpc>
                <a:spcPts val="3200"/>
              </a:lnSpc>
            </a:pPr>
            <a:r>
              <a:rPr lang="en-US" altLang="zh-CN" sz="3200" dirty="0">
                <a:solidFill>
                  <a:schemeClr val="bg1"/>
                </a:solidFill>
                <a:latin typeface="Geometria-Medium" panose="020B0603020204020204" charset="0"/>
              </a:rPr>
              <a:t>financial system </a:t>
            </a:r>
            <a:endParaRPr lang="en-US" altLang="zh-CN" sz="3200" dirty="0">
              <a:solidFill>
                <a:schemeClr val="bg1"/>
              </a:solidFill>
              <a:latin typeface="Geometria-Medium" panose="020B060302020402020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263503" y="3151220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全球化赋能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高等教育</a:t>
            </a:r>
            <a:r>
              <a:rPr kumimoji="1" lang="en-US" altLang="zh-CN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 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638041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305395"/>
            <a:ext cx="5489803" cy="1066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263503" y="3409628"/>
            <a:ext cx="5489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en-US" altLang="zh-CN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——</a:t>
            </a:r>
            <a:r>
              <a:rPr kumimoji="1" lang="en-US" altLang="zh-CN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2019</a:t>
            </a:r>
            <a:r>
              <a:rPr kumimoji="1" lang="zh-CN" altLang="en-US" sz="24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年</a:t>
            </a:r>
            <a:r>
              <a:rPr kumimoji="1" lang="zh-CN" altLang="en-US" sz="24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百场校级学术讲座</a:t>
            </a:r>
            <a:endParaRPr kumimoji="1" lang="en-US" altLang="zh-CN" sz="24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未标题-2-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635"/>
            <a:ext cx="9143365" cy="51854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63503" y="2154822"/>
            <a:ext cx="5489803" cy="15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rgbClr val="B9DBEE"/>
                </a:solidFill>
                <a:latin typeface="兰亭黑-简 纤黑" charset="-122"/>
                <a:ea typeface="兰亭黑-简 纤黑" charset="-122"/>
                <a:cs typeface="Gotham Bold" charset="0"/>
                <a:sym typeface="+mn-ea"/>
              </a:rPr>
              <a:t>校级学术讲座第一期：</a:t>
            </a:r>
            <a:endParaRPr kumimoji="1" lang="en-US" altLang="zh-CN" sz="3200" dirty="0">
              <a:solidFill>
                <a:srgbClr val="B9DBEE"/>
              </a:solidFill>
              <a:latin typeface="兰亭黑-简 纤黑" charset="-122"/>
              <a:ea typeface="兰亭黑-简 纤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中国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终身教育体系构建</a:t>
            </a: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的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  <a:p>
            <a:pPr>
              <a:lnSpc>
                <a:spcPts val="3800"/>
              </a:lnSpc>
            </a:pPr>
            <a:r>
              <a:rPr kumimoji="1" lang="zh-CN" altLang="en-US" sz="3200" dirty="0" smtClean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路径</a:t>
            </a:r>
            <a:r>
              <a:rPr kumimoji="1" lang="zh-CN" altLang="en-US" sz="3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与机制研究</a:t>
            </a:r>
            <a:endParaRPr kumimoji="1" lang="en-US" altLang="zh-CN" sz="3200" dirty="0" smtClean="0">
              <a:solidFill>
                <a:schemeClr val="bg1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44" y="936625"/>
            <a:ext cx="1337080" cy="43200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263503" y="390976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chemeClr val="bg1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  <a:endParaRPr kumimoji="1" lang="en-US" altLang="zh-CN" sz="600" dirty="0">
              <a:solidFill>
                <a:schemeClr val="bg1"/>
              </a:solidFill>
              <a:latin typeface="Gotham Rounded Book" charset="0"/>
              <a:ea typeface="Gotham Rounded Book" charset="0"/>
              <a:cs typeface="Gotham Rounded Book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047139" y="1184231"/>
            <a:ext cx="7053873" cy="425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zh-CN" altLang="en-US" sz="2600" dirty="0">
                <a:solidFill>
                  <a:srgbClr val="41ACD7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正文页面标题</a:t>
            </a:r>
            <a:endParaRPr kumimoji="1" lang="zh-CN" altLang="en-US" sz="2600" dirty="0">
              <a:solidFill>
                <a:srgbClr val="41ACD7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7545" y="1660323"/>
            <a:ext cx="7149804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华东师范大学成立于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1951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日，是以大夏大学（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年）、光华大学（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1925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年）为基础，同时调进圣约翰大学、复旦大学、同济大学和浙江大学等高校的部分系科，在大夏大学原址上创办的。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1972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年与上海师范学院、上海体育学院等院校合并，改名上海师范大学。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1980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年恢复华东师范大学校名。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年被列入“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211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工程”国家重点建设大学行列。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1997-1998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年，上海幼儿师范高等专科学校、上海教育学院和上海第二教育学院等先后并入。</a:t>
            </a:r>
            <a:endParaRPr lang="zh-CN" altLang="en-US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  <a:p>
            <a:pPr>
              <a:lnSpc>
                <a:spcPts val="2200"/>
              </a:lnSpc>
            </a:pP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截至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2018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年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月，学校有闵行、中山北路两个校区，校园占地总面积约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207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公顷；设有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3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个学部，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个全日制学院，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个实体研究院，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个管理型学院，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个国家重点实验室，以及教育部中学校长培训中心；在校全日制本科生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14856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人；在校博士研究生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2969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人，硕士研究生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16327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人；在校留学生（学历生）</a:t>
            </a:r>
            <a:r>
              <a:rPr lang="en-US" altLang="zh-CN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2274</a:t>
            </a:r>
            <a:r>
              <a:rPr lang="zh-CN" altLang="en-US" sz="1400" dirty="0">
                <a:solidFill>
                  <a:srgbClr val="6C6E70"/>
                </a:solidFill>
                <a:latin typeface="兰亭黑-简 纤黑" charset="-122"/>
                <a:ea typeface="兰亭黑-简 纤黑" charset="-122"/>
              </a:rPr>
              <a:t>人。</a:t>
            </a:r>
            <a:endParaRPr lang="en-US" altLang="zh-CN" sz="1400" dirty="0">
              <a:solidFill>
                <a:srgbClr val="6C6E70"/>
              </a:solidFill>
              <a:latin typeface="兰亭黑-简 纤黑" charset="-122"/>
              <a:ea typeface="兰亭黑-简 纤黑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60201" y="513626"/>
            <a:ext cx="2185920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zh-CN" altLang="en-US" sz="1000" i="1" dirty="0">
                <a:solidFill>
                  <a:srgbClr val="9E9FA0"/>
                </a:solidFill>
                <a:latin typeface="方正兰亭细黑_GBK" charset="-122"/>
                <a:ea typeface="方正兰亭细黑_GBK" charset="-122"/>
                <a:cs typeface="Gotham Bold" charset="0"/>
              </a:rPr>
              <a:t>正文页面示例</a:t>
            </a:r>
            <a:endParaRPr kumimoji="1" lang="en-US" altLang="zh-CN" sz="1000" i="1" dirty="0" smtClean="0">
              <a:solidFill>
                <a:srgbClr val="9E9FA0"/>
              </a:solidFill>
              <a:latin typeface="方正兰亭细黑_GBK" charset="-122"/>
              <a:ea typeface="方正兰亭细黑_GBK" charset="-122"/>
              <a:cs typeface="Gotham Bold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270595" y="513626"/>
            <a:ext cx="882456" cy="21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000"/>
              </a:lnSpc>
            </a:pPr>
            <a:r>
              <a:rPr kumimoji="1" lang="en-US" altLang="zh-CN" sz="1000" i="1" dirty="0" smtClean="0">
                <a:solidFill>
                  <a:srgbClr val="9E9FA0"/>
                </a:solidFill>
                <a:latin typeface="Geometria-Italic" panose="020B0503020204090204" charset="0"/>
                <a:ea typeface="+mj-ea"/>
                <a:cs typeface="Geometria-Italic" panose="020B0503020204090204" charset="0"/>
              </a:rPr>
              <a:t>01 / 14</a:t>
            </a:r>
            <a:endParaRPr kumimoji="1" lang="en-US" altLang="zh-CN" sz="1000" i="1" dirty="0" smtClean="0">
              <a:solidFill>
                <a:srgbClr val="9E9FA0"/>
              </a:solidFill>
              <a:latin typeface="Geometria-Italic" panose="020B0503020204090204" charset="0"/>
              <a:ea typeface="+mj-ea"/>
              <a:cs typeface="Geometria-Italic" panose="020B050302020409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5626</Words>
  <Application>WPS 演示</Application>
  <PresentationFormat>自定义</PresentationFormat>
  <Paragraphs>382</Paragraphs>
  <Slides>25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45" baseType="lpstr">
      <vt:lpstr>Arial</vt:lpstr>
      <vt:lpstr>宋体</vt:lpstr>
      <vt:lpstr>Wingdings</vt:lpstr>
      <vt:lpstr>Gotham Rounded Book</vt:lpstr>
      <vt:lpstr>兰亭黑-简 中黑</vt:lpstr>
      <vt:lpstr>黑体</vt:lpstr>
      <vt:lpstr>Gotham Bold</vt:lpstr>
      <vt:lpstr>Geometria-Medium</vt:lpstr>
      <vt:lpstr>兰亭黑-简 纤黑</vt:lpstr>
      <vt:lpstr>Geometria</vt:lpstr>
      <vt:lpstr>Gotham</vt:lpstr>
      <vt:lpstr>微软雅黑</vt:lpstr>
      <vt:lpstr>Arial Unicode MS</vt:lpstr>
      <vt:lpstr>Calibri Light</vt:lpstr>
      <vt:lpstr>Calibri</vt:lpstr>
      <vt:lpstr>等线</vt:lpstr>
      <vt:lpstr>方正兰亭细黑_GBK</vt:lpstr>
      <vt:lpstr>Geometria-Italic</vt:lpstr>
      <vt:lpstr>方正兰亭黑_GBK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P。先森</cp:lastModifiedBy>
  <cp:revision>241</cp:revision>
  <dcterms:created xsi:type="dcterms:W3CDTF">2017-10-31T12:19:00Z</dcterms:created>
  <dcterms:modified xsi:type="dcterms:W3CDTF">2021-09-23T10:07:08Z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B5CF7142BC1B4AC999BFAA53AAFC706C</vt:lpwstr>
  </property>
  <property fmtid="{D5CDD505-2E9C-101B-9397-08002B2CF9AE}" pid="3" name="KSOProductBuildVer">
    <vt:lpwstr>2052-11.1.0.10700</vt:lpwstr>
  </property>
</Properties>
</file>