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329" r:id="rId3"/>
    <p:sldId id="328" r:id="rId4"/>
    <p:sldId id="314" r:id="rId5"/>
    <p:sldId id="325" r:id="rId6"/>
    <p:sldId id="326" r:id="rId7"/>
    <p:sldId id="323" r:id="rId8"/>
    <p:sldId id="327" r:id="rId9"/>
    <p:sldId id="324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5"/>
    <p:sldId id="352" r:id="rId26"/>
    <p:sldId id="353" r:id="rId27"/>
    <p:sldId id="322" r:id="rId2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E36"/>
    <a:srgbClr val="C76A6B"/>
    <a:srgbClr val="E3A9A7"/>
    <a:srgbClr val="555759"/>
    <a:srgbClr val="FFFFFF"/>
    <a:srgbClr val="E9004C"/>
    <a:srgbClr val="F26E7D"/>
    <a:srgbClr val="E9F0F9"/>
    <a:srgbClr val="A0D6EF"/>
    <a:srgbClr val="6EC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/>
    <p:restoredTop sz="94714"/>
  </p:normalViewPr>
  <p:slideViewPr>
    <p:cSldViewPr snapToGrid="0" snapToObjects="1">
      <p:cViewPr>
        <p:scale>
          <a:sx n="195" d="100"/>
          <a:sy n="195" d="100"/>
        </p:scale>
        <p:origin x="584" y="168"/>
      </p:cViewPr>
      <p:guideLst>
        <p:guide pos="5534"/>
        <p:guide orient="horz" pos="3039"/>
        <p:guide pos="1470"/>
        <p:guide orient="horz" pos="2462"/>
        <p:guide pos="2653"/>
        <p:guide orient="horz" pos="2064"/>
        <p:guide orient="horz" pos="590"/>
        <p:guide orient="horz" pos="22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25400"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A51E36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invertIfNegative val="0"/>
            <c:bubble3D val="0"/>
            <c:spPr>
              <a:solidFill>
                <a:srgbClr val="555759"/>
              </a:solidFill>
              <a:ln w="1905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C76A6B"/>
              </a:solidFill>
              <a:ln w="1905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58687"/>
              </a:solidFill>
              <a:ln w="19050">
                <a:noFill/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7200896"/>
        <c:axId val="-2117211296"/>
      </c:barChart>
      <c:catAx>
        <c:axId val="-21172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+mn-lt"/>
                <a:ea typeface="方正兰亭黑_GBK" panose="02000000000000000000" charset="-122"/>
                <a:cs typeface="+mn-cs"/>
              </a:defRPr>
            </a:pPr>
          </a:p>
        </c:txPr>
        <c:crossAx val="-2117211296"/>
        <c:crosses val="autoZero"/>
        <c:auto val="1"/>
        <c:lblAlgn val="ctr"/>
        <c:lblOffset val="100"/>
        <c:noMultiLvlLbl val="0"/>
      </c:catAx>
      <c:valAx>
        <c:axId val="-21172112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DECE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1720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19050">
              <a:noFill/>
            </a:ln>
            <a:effectLst/>
          </c:spPr>
          <c:explosion val="0"/>
          <c:dPt>
            <c:idx val="0"/>
            <c:bubble3D val="0"/>
            <c:spPr>
              <a:solidFill>
                <a:srgbClr val="A51E36"/>
              </a:soli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55575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2"/>
            <c:bubble3D val="0"/>
            <c:spPr>
              <a:solidFill>
                <a:srgbClr val="C76A6B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85868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A51E36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55575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C76A6B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5868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2139970032"/>
        <c:axId val="-2139904048"/>
      </c:lineChart>
      <c:catAx>
        <c:axId val="-213997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555759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  <c:crossAx val="-2139904048"/>
        <c:crosses val="autoZero"/>
        <c:auto val="1"/>
        <c:lblAlgn val="ctr"/>
        <c:lblOffset val="100"/>
        <c:noMultiLvlLbl val="0"/>
      </c:catAx>
      <c:valAx>
        <c:axId val="-21399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399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rgbClr val="555759"/>
          </a:solidFill>
          <a:latin typeface="方正兰亭黑_GBK" panose="02000000000000000000" charset="-122"/>
          <a:ea typeface="方正兰亭黑_GBK" panose="02000000000000000000" charset="-122"/>
          <a:cs typeface="方正兰亭黑_GBK" panose="02000000000000000000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8527"/>
            <a:ext cx="6858000" cy="18050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23207"/>
            <a:ext cx="6858000" cy="1251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6041"/>
            <a:ext cx="1971675" cy="43938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6041"/>
            <a:ext cx="5800725" cy="43938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2594"/>
            <a:ext cx="7886700" cy="21567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9719"/>
            <a:ext cx="7886700" cy="11341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6042"/>
            <a:ext cx="7886700" cy="100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0990"/>
            <a:ext cx="3868340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93883"/>
            <a:ext cx="3868340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0990"/>
            <a:ext cx="3887391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93883"/>
            <a:ext cx="3887391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6512"/>
            <a:ext cx="4629150" cy="36845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6512"/>
            <a:ext cx="4629150" cy="36845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414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8221" cy="432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63503" y="3157753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</a:t>
            </a: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赋能</a:t>
            </a: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3503" y="2469987"/>
            <a:ext cx="4679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rgbClr val="A51E36"/>
                </a:solidFill>
                <a:latin typeface="Geometria-Medium" panose="020B0603020204020204" charset="0"/>
              </a:rPr>
              <a:t>Internationally collaborative higher education</a:t>
            </a:r>
            <a:endParaRPr lang="en-US" altLang="zh-CN" sz="24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专科学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1271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校、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6013" y="1188050"/>
            <a:ext cx="2088000" cy="327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3582" y="2484438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3995737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777" y="215779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2628413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357777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57777" y="3549496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7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1225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69716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19022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7777" y="84948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9488" y="3420413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57777" y="3909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89488" y="1887246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57777" y="237636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11976" y="360363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89488" y="2700338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11976" y="2700338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417890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696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17890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66696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9909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25225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25646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0534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60955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9488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4989909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25225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725646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60534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360955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9488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989909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25225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7725646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60534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360955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8775" y="360364"/>
            <a:ext cx="8426451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41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8221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707084"/>
            <a:ext cx="4751251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中国现代教育财政制度的逻辑起点与主要任务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3503" y="1717545"/>
            <a:ext cx="4679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rgbClr val="A51E36"/>
                </a:solidFill>
                <a:latin typeface="Geometria-Medium" panose="020B0603020204020204" charset="0"/>
              </a:rPr>
              <a:t>The logical origin and core missions of Chinese modern education financial system </a:t>
            </a:r>
            <a:endParaRPr lang="en-US" altLang="zh-CN" sz="24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-1"/>
            <a:ext cx="9143999" cy="51847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5404406" y="1611184"/>
          <a:ext cx="2887707" cy="226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柱状图示例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柱状图示例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262115" y="1614967"/>
          <a:ext cx="2628000" cy="24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4089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4089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04089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04089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60201" y="1184231"/>
            <a:ext cx="34911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饼状图示例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饼状图示例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5438274" y="1670214"/>
          <a:ext cx="2832577" cy="21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折线图示例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折线图示例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763715"/>
          <a:ext cx="6985000" cy="270033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088188"/>
                <a:gridCol w="880914"/>
                <a:gridCol w="2710668"/>
                <a:gridCol w="522515"/>
                <a:gridCol w="522514"/>
                <a:gridCol w="522514"/>
                <a:gridCol w="737687"/>
              </a:tblGrid>
              <a:tr h="3913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讲座时间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主讲人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讲座主题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应到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实到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请假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出勤率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</a:tr>
              <a:tr h="326091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12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26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3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52479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4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5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6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7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表格示例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表格示例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414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41394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4000" dirty="0" smtClean="0">
                <a:solidFill>
                  <a:srgbClr val="A51E36"/>
                </a:solidFill>
                <a:latin typeface="Geometria" panose="020B0503020204020204" charset="0"/>
                <a:ea typeface="+mj-ea"/>
                <a:cs typeface="Gotham Bold" charset="0"/>
              </a:rPr>
              <a:t>THANKS</a:t>
            </a:r>
            <a:endParaRPr kumimoji="1" lang="en-US" altLang="zh-CN" sz="4000" dirty="0">
              <a:solidFill>
                <a:srgbClr val="A51E36"/>
              </a:solidFill>
              <a:latin typeface="Geometria" panose="020B0503020204020204" charset="0"/>
              <a:ea typeface="+mj-ea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41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8221" cy="4320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2412466"/>
            <a:ext cx="53456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rgbClr val="A51E36"/>
                </a:solidFill>
                <a:latin typeface="Geometria-Medium" panose="020B0603020204020204" charset="0"/>
              </a:rPr>
              <a:t>Internationally </a:t>
            </a:r>
            <a:endParaRPr lang="en-US" altLang="zh-CN" sz="3200" dirty="0">
              <a:solidFill>
                <a:srgbClr val="A51E36"/>
              </a:solidFill>
              <a:latin typeface="Geometria-Medium" panose="020B0603020204020204" charset="0"/>
            </a:endParaRPr>
          </a:p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rgbClr val="A51E36"/>
                </a:solidFill>
                <a:latin typeface="Geometria-Medium" panose="020B0603020204020204" charset="0"/>
              </a:rPr>
              <a:t>collaborative higher education</a:t>
            </a:r>
            <a:endParaRPr lang="en-US" altLang="zh-CN" sz="32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41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8221" cy="4320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1" y="2008594"/>
            <a:ext cx="4940665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rgbClr val="A51E36"/>
                </a:solidFill>
                <a:latin typeface="Geometria-Medium" panose="020B0603020204020204" charset="0"/>
              </a:rPr>
              <a:t>The logical origin and core missions of modern education </a:t>
            </a:r>
            <a:endParaRPr lang="en-US" altLang="zh-CN" sz="3200" dirty="0">
              <a:solidFill>
                <a:srgbClr val="A51E36"/>
              </a:solidFill>
              <a:latin typeface="Geometria-Medium" panose="020B0603020204020204" charset="0"/>
            </a:endParaRPr>
          </a:p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rgbClr val="A51E36"/>
                </a:solidFill>
                <a:latin typeface="Geometria-Medium" panose="020B0603020204020204" charset="0"/>
              </a:rPr>
              <a:t>financial system </a:t>
            </a:r>
            <a:endParaRPr lang="en-US" altLang="zh-CN" sz="32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41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8221" cy="432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3151220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全球化赋能</a:t>
            </a: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41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8221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638041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</a:t>
            </a: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41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8221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30539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</a:t>
            </a: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3503" y="3409628"/>
            <a:ext cx="5489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kumimoji="1" lang="en-US" altLang="zh-CN" sz="24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——</a:t>
            </a:r>
            <a:r>
              <a:rPr kumimoji="1" lang="en-US" altLang="zh-CN" sz="24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2019</a:t>
            </a:r>
            <a:r>
              <a:rPr kumimoji="1" lang="zh-CN" altLang="en-US" sz="24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年</a:t>
            </a:r>
            <a:r>
              <a:rPr kumimoji="1" lang="zh-CN" altLang="en-US" sz="24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百场校级学术讲座</a:t>
            </a:r>
            <a:endParaRPr kumimoji="1" lang="en-US" altLang="zh-CN" sz="24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41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8221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154822"/>
            <a:ext cx="548980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C76A6B"/>
                </a:solidFill>
                <a:latin typeface="兰亭黑-简 纤黑" charset="-122"/>
                <a:ea typeface="兰亭黑-简 纤黑" charset="-122"/>
                <a:cs typeface="Gotham Bold" charset="0"/>
              </a:rPr>
              <a:t>校级</a:t>
            </a:r>
            <a:r>
              <a:rPr kumimoji="1" lang="zh-CN" altLang="en-US" sz="3200" dirty="0">
                <a:solidFill>
                  <a:srgbClr val="C76A6B"/>
                </a:solidFill>
                <a:latin typeface="兰亭黑-简 纤黑" charset="-122"/>
                <a:ea typeface="兰亭黑-简 纤黑" charset="-122"/>
                <a:cs typeface="Gotham Bold" charset="0"/>
              </a:rPr>
              <a:t>学术讲座第一期：</a:t>
            </a:r>
            <a:endParaRPr kumimoji="1" lang="en-US" altLang="zh-CN" sz="3200" dirty="0">
              <a:solidFill>
                <a:srgbClr val="C76A6B"/>
              </a:solidFill>
              <a:latin typeface="兰亭黑-简 纤黑" charset="-122"/>
              <a:ea typeface="兰亭黑-简 纤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</a:t>
            </a: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终身教育体系构建</a:t>
            </a: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71498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5626</Words>
  <Application>WPS 演示</Application>
  <PresentationFormat>自定义</PresentationFormat>
  <Paragraphs>382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</vt:lpstr>
      <vt:lpstr>宋体</vt:lpstr>
      <vt:lpstr>Wingdings</vt:lpstr>
      <vt:lpstr>Gotham Rounded Book</vt:lpstr>
      <vt:lpstr>兰亭黑-简 中黑</vt:lpstr>
      <vt:lpstr>黑体</vt:lpstr>
      <vt:lpstr>Gotham Bold</vt:lpstr>
      <vt:lpstr>Geometria-Medium</vt:lpstr>
      <vt:lpstr>兰亭黑-简 纤黑</vt:lpstr>
      <vt:lpstr>Geometria</vt:lpstr>
      <vt:lpstr>Gotham</vt:lpstr>
      <vt:lpstr>微软雅黑</vt:lpstr>
      <vt:lpstr>Arial Unicode MS</vt:lpstr>
      <vt:lpstr>Calibri Light</vt:lpstr>
      <vt:lpstr>Calibri</vt:lpstr>
      <vt:lpstr>等线</vt:lpstr>
      <vt:lpstr>方正兰亭细黑_GBK</vt:lpstr>
      <vt:lpstr>Geometria-Italic</vt:lpstr>
      <vt:lpstr>方正兰亭黑_GBK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P。先森</cp:lastModifiedBy>
  <cp:revision>242</cp:revision>
  <dcterms:created xsi:type="dcterms:W3CDTF">2017-10-31T12:19:00Z</dcterms:created>
  <dcterms:modified xsi:type="dcterms:W3CDTF">2021-09-23T10:05:07Z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EA83AD495EDC4964935791BACC433186</vt:lpwstr>
  </property>
  <property fmtid="{D5CDD505-2E9C-101B-9397-08002B2CF9AE}" pid="3" name="KSOProductBuildVer">
    <vt:lpwstr>2052-11.1.0.10700</vt:lpwstr>
  </property>
</Properties>
</file>